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6" r:id="rId3"/>
    <p:sldId id="257" r:id="rId4"/>
    <p:sldId id="259" r:id="rId5"/>
    <p:sldId id="258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Sample ABAB Withdrawal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% Correct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Baseline</c:v>
                </c:pt>
                <c:pt idx="1">
                  <c:v>Treatment</c:v>
                </c:pt>
                <c:pt idx="2">
                  <c:v>Withdrawal</c:v>
                </c:pt>
                <c:pt idx="3">
                  <c:v>Treatment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10</c:v>
                </c:pt>
                <c:pt idx="1">
                  <c:v>25</c:v>
                </c:pt>
                <c:pt idx="2">
                  <c:v>12</c:v>
                </c:pt>
                <c:pt idx="3">
                  <c:v>45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0031232"/>
        <c:axId val="90032768"/>
      </c:lineChart>
      <c:catAx>
        <c:axId val="90031232"/>
        <c:scaling>
          <c:orientation val="minMax"/>
        </c:scaling>
        <c:delete val="0"/>
        <c:axPos val="b"/>
        <c:majorTickMark val="out"/>
        <c:minorTickMark val="none"/>
        <c:tickLblPos val="nextTo"/>
        <c:crossAx val="90032768"/>
        <c:crosses val="autoZero"/>
        <c:auto val="1"/>
        <c:lblAlgn val="ctr"/>
        <c:lblOffset val="100"/>
        <c:noMultiLvlLbl val="0"/>
      </c:catAx>
      <c:valAx>
        <c:axId val="90032768"/>
        <c:scaling>
          <c:orientation val="minMax"/>
        </c:scaling>
        <c:delete val="0"/>
        <c:axPos val="l"/>
        <c:majorGridlines/>
        <c:title>
          <c:layout/>
          <c:overlay val="0"/>
          <c:txPr>
            <a:bodyPr rot="-5400000" vert="horz"/>
            <a:lstStyle/>
            <a:p>
              <a:pPr>
                <a:defRPr/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crossAx val="90031232"/>
        <c:crosses val="autoZero"/>
        <c:crossBetween val="between"/>
      </c:valAx>
    </c:plotArea>
    <c:plotVisOnly val="1"/>
    <c:dispBlanksAs val="gap"/>
    <c:showDLblsOverMax val="0"/>
  </c:chart>
  <c:spPr>
    <a:solidFill>
      <a:schemeClr val="lt1"/>
    </a:solidFill>
    <a:ln w="25400" cap="flat" cmpd="sng" algn="ctr">
      <a:solidFill>
        <a:schemeClr val="dk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Sample Multiple Baseline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Target A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Baseline</c:v>
                </c:pt>
                <c:pt idx="1">
                  <c:v>Treatment A</c:v>
                </c:pt>
                <c:pt idx="2">
                  <c:v>Treatment B</c:v>
                </c:pt>
                <c:pt idx="3">
                  <c:v>Treatment C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10</c:v>
                </c:pt>
                <c:pt idx="1">
                  <c:v>35</c:v>
                </c:pt>
                <c:pt idx="2">
                  <c:v>35</c:v>
                </c:pt>
                <c:pt idx="3">
                  <c:v>40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Target B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Baseline</c:v>
                </c:pt>
                <c:pt idx="1">
                  <c:v>Treatment A</c:v>
                </c:pt>
                <c:pt idx="2">
                  <c:v>Treatment B</c:v>
                </c:pt>
                <c:pt idx="3">
                  <c:v>Treatment C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15</c:v>
                </c:pt>
                <c:pt idx="1">
                  <c:v>15</c:v>
                </c:pt>
                <c:pt idx="2">
                  <c:v>40</c:v>
                </c:pt>
                <c:pt idx="3">
                  <c:v>45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Target C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Baseline</c:v>
                </c:pt>
                <c:pt idx="1">
                  <c:v>Treatment A</c:v>
                </c:pt>
                <c:pt idx="2">
                  <c:v>Treatment B</c:v>
                </c:pt>
                <c:pt idx="3">
                  <c:v>Treatment C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12</c:v>
                </c:pt>
                <c:pt idx="1">
                  <c:v>12</c:v>
                </c:pt>
                <c:pt idx="2">
                  <c:v>12</c:v>
                </c:pt>
                <c:pt idx="3">
                  <c:v>35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9998464"/>
        <c:axId val="90000000"/>
      </c:lineChart>
      <c:catAx>
        <c:axId val="89998464"/>
        <c:scaling>
          <c:orientation val="minMax"/>
        </c:scaling>
        <c:delete val="0"/>
        <c:axPos val="b"/>
        <c:majorTickMark val="out"/>
        <c:minorTickMark val="none"/>
        <c:tickLblPos val="nextTo"/>
        <c:crossAx val="90000000"/>
        <c:crosses val="autoZero"/>
        <c:auto val="1"/>
        <c:lblAlgn val="ctr"/>
        <c:lblOffset val="100"/>
        <c:noMultiLvlLbl val="0"/>
      </c:catAx>
      <c:valAx>
        <c:axId val="90000000"/>
        <c:scaling>
          <c:orientation val="minMax"/>
        </c:scaling>
        <c:delete val="0"/>
        <c:axPos val="l"/>
        <c:majorGridlines/>
        <c:title>
          <c:layout/>
          <c:overlay val="0"/>
          <c:txPr>
            <a:bodyPr rot="-5400000" vert="horz"/>
            <a:lstStyle/>
            <a:p>
              <a:pPr>
                <a:defRPr/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crossAx val="8999846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spPr>
    <a:solidFill>
      <a:schemeClr val="lt1"/>
    </a:solidFill>
    <a:ln w="25400" cap="flat" cmpd="sng" algn="ctr">
      <a:solidFill>
        <a:schemeClr val="dk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5ED2E-43FE-4C84-BFDB-26A42012E1F7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649E4-74B0-4728-A7F4-0F1F28A41B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342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5ED2E-43FE-4C84-BFDB-26A42012E1F7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649E4-74B0-4728-A7F4-0F1F28A41B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410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5ED2E-43FE-4C84-BFDB-26A42012E1F7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649E4-74B0-4728-A7F4-0F1F28A41B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363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5ED2E-43FE-4C84-BFDB-26A42012E1F7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649E4-74B0-4728-A7F4-0F1F28A41B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424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5ED2E-43FE-4C84-BFDB-26A42012E1F7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649E4-74B0-4728-A7F4-0F1F28A41B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034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5ED2E-43FE-4C84-BFDB-26A42012E1F7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649E4-74B0-4728-A7F4-0F1F28A41B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213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5ED2E-43FE-4C84-BFDB-26A42012E1F7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649E4-74B0-4728-A7F4-0F1F28A41B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875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5ED2E-43FE-4C84-BFDB-26A42012E1F7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649E4-74B0-4728-A7F4-0F1F28A41B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565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5ED2E-43FE-4C84-BFDB-26A42012E1F7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649E4-74B0-4728-A7F4-0F1F28A41B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492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5ED2E-43FE-4C84-BFDB-26A42012E1F7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649E4-74B0-4728-A7F4-0F1F28A41B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698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5ED2E-43FE-4C84-BFDB-26A42012E1F7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649E4-74B0-4728-A7F4-0F1F28A41B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533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C5ED2E-43FE-4C84-BFDB-26A42012E1F7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8649E4-74B0-4728-A7F4-0F1F28A41B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263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i="1" dirty="0" smtClean="0"/>
              <a:t>Directions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i="1" dirty="0" smtClean="0"/>
              <a:t>Must </a:t>
            </a:r>
            <a:r>
              <a:rPr lang="en-US" i="1" dirty="0"/>
              <a:t>use this template format and style</a:t>
            </a:r>
          </a:p>
          <a:p>
            <a:r>
              <a:rPr lang="en-US" i="1" dirty="0"/>
              <a:t>Font must be Calibri 24-32 point for all main </a:t>
            </a:r>
            <a:r>
              <a:rPr lang="en-US" i="1" dirty="0" smtClean="0"/>
              <a:t>text</a:t>
            </a:r>
          </a:p>
          <a:p>
            <a:r>
              <a:rPr lang="en-US" i="1" dirty="0" smtClean="0"/>
              <a:t>You must use the following 8 pages in this template, but may add up to 4 if needed</a:t>
            </a:r>
            <a:endParaRPr lang="en-US" i="1" dirty="0"/>
          </a:p>
          <a:p>
            <a:r>
              <a:rPr lang="en-US" i="1" dirty="0"/>
              <a:t>These 8-12 pages must be affixed to a tri-fold poster board.  You may select the color and embellish your poster at your discretion. Do not include photographs of the client.</a:t>
            </a:r>
          </a:p>
          <a:p>
            <a:r>
              <a:rPr lang="en-US" i="1" dirty="0"/>
              <a:t>You may bring handouts if you like, but they are not required.</a:t>
            </a:r>
          </a:p>
          <a:p>
            <a:r>
              <a:rPr lang="en-US" i="1" dirty="0"/>
              <a:t>Rehearse your talk so that you can give it in under 10 minutes.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2988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Title Here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Your Name Here</a:t>
            </a:r>
            <a:endParaRPr lang="en-US" dirty="0"/>
          </a:p>
        </p:txBody>
      </p:sp>
      <p:pic>
        <p:nvPicPr>
          <p:cNvPr id="6" name="Picture 2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533400"/>
            <a:ext cx="4627056" cy="979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28600" y="5867400"/>
            <a:ext cx="86650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Master of Health Sciences in Communication Disorders, Department of Communication Disorders, University Park, IL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0876221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 smtClean="0"/>
              <a:t>Brief </a:t>
            </a:r>
            <a:r>
              <a:rPr lang="en-US" i="1" dirty="0" smtClean="0"/>
              <a:t>narrative providing rationale for study (2-3 sentences)</a:t>
            </a:r>
          </a:p>
          <a:p>
            <a:r>
              <a:rPr lang="en-US" i="1" dirty="0" smtClean="0"/>
              <a:t>End with research question that states the Independent Variable and Dependent </a:t>
            </a:r>
            <a:r>
              <a:rPr lang="en-US" i="1" dirty="0" smtClean="0"/>
              <a:t>Variable and Operational Definition of the Measurement</a:t>
            </a:r>
            <a:endParaRPr lang="en-US" i="1" dirty="0" smtClean="0"/>
          </a:p>
          <a:p>
            <a:pPr marL="0" indent="0">
              <a:buNone/>
            </a:pP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3375900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Literature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i="1" dirty="0" smtClean="0"/>
              <a:t>Directions:</a:t>
            </a:r>
          </a:p>
          <a:p>
            <a:pPr lvl="1"/>
            <a:r>
              <a:rPr lang="en-US" i="1" dirty="0" smtClean="0"/>
              <a:t>Summarize in bullet points</a:t>
            </a:r>
          </a:p>
          <a:p>
            <a:pPr lvl="1"/>
            <a:r>
              <a:rPr lang="en-US" i="1" dirty="0" smtClean="0"/>
              <a:t>Tell main findings of your review, including</a:t>
            </a:r>
          </a:p>
          <a:p>
            <a:pPr lvl="2"/>
            <a:r>
              <a:rPr lang="en-US" i="1" dirty="0" smtClean="0"/>
              <a:t>Sources of information about the procedures </a:t>
            </a:r>
          </a:p>
          <a:p>
            <a:pPr lvl="2"/>
            <a:r>
              <a:rPr lang="en-US" i="1" dirty="0" smtClean="0"/>
              <a:t>Previous clinical studies relevant to your decision to use the method you chose</a:t>
            </a:r>
          </a:p>
          <a:p>
            <a:pPr lvl="2"/>
            <a:r>
              <a:rPr lang="en-US" i="1" dirty="0" smtClean="0"/>
              <a:t>Theoretical foundations for the treatment method you chose</a:t>
            </a:r>
          </a:p>
          <a:p>
            <a:pPr lvl="1"/>
            <a:r>
              <a:rPr lang="en-US" i="1" dirty="0" smtClean="0"/>
              <a:t>Cite sources using APA style and include the full citation in the References slide</a:t>
            </a:r>
            <a:endParaRPr lang="en-US" i="1" dirty="0"/>
          </a:p>
          <a:p>
            <a:pPr lvl="2"/>
            <a:endParaRPr lang="en-US" i="1" dirty="0" smtClean="0"/>
          </a:p>
        </p:txBody>
      </p:sp>
    </p:spTree>
    <p:extLst>
      <p:ext uri="{BB962C8B-B14F-4D97-AF65-F5344CB8AC3E}">
        <p14:creationId xmlns:p14="http://schemas.microsoft.com/office/powerpoint/2010/main" val="27547163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i="1" dirty="0" smtClean="0"/>
              <a:t>Directions:</a:t>
            </a:r>
          </a:p>
          <a:p>
            <a:pPr lvl="1"/>
            <a:r>
              <a:rPr lang="en-US" i="1" dirty="0" smtClean="0"/>
              <a:t>Provide one bullet point description of each of the following</a:t>
            </a:r>
          </a:p>
          <a:p>
            <a:r>
              <a:rPr lang="en-US" dirty="0" smtClean="0"/>
              <a:t>Client (pseudonym or initials) characteristics pertinent to the study: age, sex, diagnosis, treatment history/setting</a:t>
            </a:r>
          </a:p>
          <a:p>
            <a:r>
              <a:rPr lang="en-US" dirty="0" smtClean="0"/>
              <a:t>Treatment procedure name and brief description, including materials and instruments</a:t>
            </a:r>
          </a:p>
          <a:p>
            <a:r>
              <a:rPr lang="en-US" dirty="0" smtClean="0"/>
              <a:t>Single subject design description including the dependent variable and how it was measured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24840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Directions:</a:t>
            </a:r>
          </a:p>
          <a:p>
            <a:pPr lvl="1"/>
            <a:r>
              <a:rPr lang="en-US" i="1" dirty="0" smtClean="0"/>
              <a:t>Brief summary of the following</a:t>
            </a:r>
          </a:p>
          <a:p>
            <a:pPr lvl="2"/>
            <a:r>
              <a:rPr lang="en-US" i="1" dirty="0" smtClean="0"/>
              <a:t>Total amount of time spent in the treatment</a:t>
            </a:r>
          </a:p>
          <a:p>
            <a:pPr lvl="2"/>
            <a:r>
              <a:rPr lang="en-US" i="1" dirty="0" smtClean="0"/>
              <a:t>Number of sessions spent in each phase of the treatment (baseline, treatment, withdrawal, etc.)</a:t>
            </a:r>
          </a:p>
          <a:p>
            <a:pPr lvl="2"/>
            <a:r>
              <a:rPr lang="en-US" i="1" dirty="0" smtClean="0"/>
              <a:t>Reliability procedure and results (e.g. blind scoring, paired scoring, etc.)</a:t>
            </a:r>
          </a:p>
          <a:p>
            <a:pPr lvl="2"/>
            <a:r>
              <a:rPr lang="en-US" i="1" dirty="0" smtClean="0"/>
              <a:t>Amount and direction of change in the dependent variable over time, and whether changes corresponded to the treatment phases as expected (refer to Figure 1)</a:t>
            </a:r>
          </a:p>
          <a:p>
            <a:pPr lvl="2"/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1164465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Figure 1: Title of graph with abbreviations spelled out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0152967"/>
              </p:ext>
            </p:extLst>
          </p:nvPr>
        </p:nvGraphicFramePr>
        <p:xfrm>
          <a:off x="325943" y="1503630"/>
          <a:ext cx="4114800" cy="32765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 title="Sample Multiple Baseline"/>
          <p:cNvGraphicFramePr/>
          <p:nvPr>
            <p:extLst>
              <p:ext uri="{D42A27DB-BD31-4B8C-83A1-F6EECF244321}">
                <p14:modId xmlns:p14="http://schemas.microsoft.com/office/powerpoint/2010/main" val="95828803"/>
              </p:ext>
            </p:extLst>
          </p:nvPr>
        </p:nvGraphicFramePr>
        <p:xfrm>
          <a:off x="4800600" y="3581400"/>
          <a:ext cx="4038600" cy="3124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648200" y="1524000"/>
            <a:ext cx="3475631" cy="181588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600" i="1" dirty="0" smtClean="0">
                <a:solidFill>
                  <a:srgbClr val="FF0000"/>
                </a:solidFill>
              </a:rPr>
              <a:t>Here are two sample line graphs that</a:t>
            </a:r>
          </a:p>
          <a:p>
            <a:r>
              <a:rPr lang="en-US" sz="1600" i="1" dirty="0" smtClean="0">
                <a:solidFill>
                  <a:srgbClr val="FF0000"/>
                </a:solidFill>
              </a:rPr>
              <a:t>can be modified for your study. Delete </a:t>
            </a:r>
          </a:p>
          <a:p>
            <a:r>
              <a:rPr lang="en-US" sz="1600" i="1" dirty="0">
                <a:solidFill>
                  <a:srgbClr val="FF0000"/>
                </a:solidFill>
              </a:rPr>
              <a:t>t</a:t>
            </a:r>
            <a:r>
              <a:rPr lang="en-US" sz="1600" i="1" dirty="0" smtClean="0">
                <a:solidFill>
                  <a:srgbClr val="FF0000"/>
                </a:solidFill>
              </a:rPr>
              <a:t>he one you don’t need. Right-click </a:t>
            </a:r>
          </a:p>
          <a:p>
            <a:r>
              <a:rPr lang="en-US" sz="1600" i="1" dirty="0" smtClean="0">
                <a:solidFill>
                  <a:srgbClr val="FF0000"/>
                </a:solidFill>
              </a:rPr>
              <a:t>on the one you want to use and select</a:t>
            </a:r>
          </a:p>
          <a:p>
            <a:r>
              <a:rPr lang="en-US" sz="1600" i="1" dirty="0" smtClean="0">
                <a:solidFill>
                  <a:srgbClr val="FF0000"/>
                </a:solidFill>
              </a:rPr>
              <a:t>“Edit Data” – an Excel </a:t>
            </a:r>
          </a:p>
          <a:p>
            <a:r>
              <a:rPr lang="en-US" sz="1600" i="1" dirty="0" smtClean="0">
                <a:solidFill>
                  <a:srgbClr val="FF0000"/>
                </a:solidFill>
              </a:rPr>
              <a:t>spreadsheet will open and you can </a:t>
            </a:r>
          </a:p>
          <a:p>
            <a:r>
              <a:rPr lang="en-US" sz="1600" i="1" dirty="0" smtClean="0">
                <a:solidFill>
                  <a:srgbClr val="FF0000"/>
                </a:solidFill>
              </a:rPr>
              <a:t>modify the data to match your findings.</a:t>
            </a:r>
            <a:endParaRPr lang="en-US" sz="1600" i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8628" y="5029200"/>
            <a:ext cx="4574586" cy="156966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600" i="1" dirty="0" smtClean="0">
                <a:solidFill>
                  <a:srgbClr val="FF0000"/>
                </a:solidFill>
              </a:rPr>
              <a:t>You can make many modifications to the graph,</a:t>
            </a:r>
          </a:p>
          <a:p>
            <a:r>
              <a:rPr lang="en-US" sz="1600" i="1" dirty="0" smtClean="0">
                <a:solidFill>
                  <a:srgbClr val="FF0000"/>
                </a:solidFill>
              </a:rPr>
              <a:t>including changing the title, customizing</a:t>
            </a:r>
          </a:p>
          <a:p>
            <a:r>
              <a:rPr lang="en-US" sz="1600" i="1" dirty="0" smtClean="0">
                <a:solidFill>
                  <a:srgbClr val="FF0000"/>
                </a:solidFill>
              </a:rPr>
              <a:t>the legend, and adjusting the scales and labels.  </a:t>
            </a:r>
            <a:endParaRPr lang="en-US" sz="1600" i="1" dirty="0">
              <a:solidFill>
                <a:srgbClr val="FF0000"/>
              </a:solidFill>
            </a:endParaRPr>
          </a:p>
          <a:p>
            <a:r>
              <a:rPr lang="en-US" sz="1600" i="1" dirty="0" smtClean="0">
                <a:solidFill>
                  <a:srgbClr val="FF0000"/>
                </a:solidFill>
              </a:rPr>
              <a:t>You can also add more rows so that you have one</a:t>
            </a:r>
          </a:p>
          <a:p>
            <a:r>
              <a:rPr lang="en-US" sz="1600" i="1" dirty="0" smtClean="0">
                <a:solidFill>
                  <a:srgbClr val="FF0000"/>
                </a:solidFill>
              </a:rPr>
              <a:t>row per session data point. You can grab the corners </a:t>
            </a:r>
          </a:p>
          <a:p>
            <a:r>
              <a:rPr lang="en-US" sz="1600" i="1" dirty="0" smtClean="0">
                <a:solidFill>
                  <a:srgbClr val="FF0000"/>
                </a:solidFill>
              </a:rPr>
              <a:t>of the graph box on the slide to enlarge it.</a:t>
            </a:r>
            <a:endParaRPr lang="en-US" sz="16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61932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Conclusions and Clinical Implications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i="1" dirty="0" smtClean="0"/>
              <a:t>Directions:</a:t>
            </a:r>
          </a:p>
          <a:p>
            <a:pPr lvl="1"/>
            <a:r>
              <a:rPr lang="en-US" i="1" dirty="0" smtClean="0"/>
              <a:t>Summarize your findings objectively </a:t>
            </a:r>
          </a:p>
          <a:p>
            <a:pPr lvl="1"/>
            <a:r>
              <a:rPr lang="en-US" i="1" dirty="0" smtClean="0"/>
              <a:t>Tell whether the evidence you collected supports the treatment as having been effective for the client</a:t>
            </a:r>
          </a:p>
          <a:p>
            <a:pPr lvl="1"/>
            <a:r>
              <a:rPr lang="en-US" i="1" dirty="0" smtClean="0"/>
              <a:t>Discuss any practical limitations or problems with implementation of the study and how you would do any future studies differently</a:t>
            </a:r>
          </a:p>
          <a:p>
            <a:pPr lvl="1"/>
            <a:r>
              <a:rPr lang="en-US" i="1" dirty="0" smtClean="0"/>
              <a:t>Conclude with appropriate recommendations for future clinical practice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7348980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i="1" dirty="0" smtClean="0"/>
              <a:t>All literature cited in the poster must be listed here in APA style.</a:t>
            </a:r>
          </a:p>
          <a:p>
            <a:r>
              <a:rPr lang="en-US" i="1" dirty="0" smtClean="0"/>
              <a:t>Do not include all of the references that are in your paper unless they were cited on the poster.</a:t>
            </a:r>
          </a:p>
          <a:p>
            <a:r>
              <a:rPr lang="en-US" i="1" dirty="0" smtClean="0"/>
              <a:t>You may develop and provide copies of a handout for any supplemental material you would like to give, such as further references, resources, procedure descriptions, materials, etc.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8792908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593</Words>
  <Application>Microsoft Office PowerPoint</Application>
  <PresentationFormat>On-screen Show (4:3)</PresentationFormat>
  <Paragraphs>62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Directions</vt:lpstr>
      <vt:lpstr>Title Here</vt:lpstr>
      <vt:lpstr>Introduction</vt:lpstr>
      <vt:lpstr>Literature Review</vt:lpstr>
      <vt:lpstr>Method</vt:lpstr>
      <vt:lpstr>Results</vt:lpstr>
      <vt:lpstr>Figure 1: Title of graph with abbreviations spelled out</vt:lpstr>
      <vt:lpstr>Conclusions and Clinical Implications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Here</dc:title>
  <dc:creator>cbalthazar</dc:creator>
  <cp:lastModifiedBy>cbalthazar</cp:lastModifiedBy>
  <cp:revision>9</cp:revision>
  <dcterms:created xsi:type="dcterms:W3CDTF">2015-11-16T17:38:10Z</dcterms:created>
  <dcterms:modified xsi:type="dcterms:W3CDTF">2015-11-16T19:44:00Z</dcterms:modified>
</cp:coreProperties>
</file>